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65" r:id="rId3"/>
    <p:sldId id="266" r:id="rId4"/>
    <p:sldId id="263" r:id="rId5"/>
    <p:sldId id="268" r:id="rId6"/>
    <p:sldId id="267" r:id="rId7"/>
    <p:sldId id="269" r:id="rId8"/>
    <p:sldId id="274" r:id="rId9"/>
    <p:sldId id="275" r:id="rId10"/>
    <p:sldId id="270" r:id="rId11"/>
    <p:sldId id="271" r:id="rId12"/>
    <p:sldId id="272" r:id="rId13"/>
    <p:sldId id="273" r:id="rId14"/>
    <p:sldId id="261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45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E85588-37EC-4D9C-91AA-88D02791AD6F}" type="datetimeFigureOut">
              <a:rPr lang="ru-RU" smtClean="0"/>
              <a:pPr/>
              <a:t>26.02.2023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E94A39D-051D-4132-9848-8BE6A5D03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612" y="764704"/>
            <a:ext cx="7268593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 smtClean="0"/>
              <a:t>Презентация</a:t>
            </a:r>
          </a:p>
          <a:p>
            <a:pPr algn="ctr"/>
            <a:r>
              <a:rPr lang="ru-RU" sz="3200" i="1" dirty="0" smtClean="0"/>
              <a:t> </a:t>
            </a:r>
            <a:r>
              <a:rPr lang="ru-RU" sz="3200" i="1" dirty="0" smtClean="0"/>
              <a:t> </a:t>
            </a:r>
            <a:r>
              <a:rPr lang="ru-RU" sz="3200" i="1" dirty="0"/>
              <a:t>О</a:t>
            </a:r>
            <a:r>
              <a:rPr lang="ru-RU" sz="3200" i="1" dirty="0" smtClean="0"/>
              <a:t>сновной </a:t>
            </a:r>
            <a:r>
              <a:rPr lang="ru-RU" sz="3200" i="1" dirty="0" smtClean="0"/>
              <a:t>образовательной программы</a:t>
            </a:r>
          </a:p>
          <a:p>
            <a:pPr algn="ctr"/>
            <a:r>
              <a:rPr lang="ru-RU" sz="3200" i="1" dirty="0" smtClean="0"/>
              <a:t> дошкольного образования </a:t>
            </a:r>
          </a:p>
          <a:p>
            <a:pPr algn="ctr"/>
            <a:r>
              <a:rPr lang="ru-RU" sz="3200" i="1" dirty="0"/>
              <a:t>сети детских садов « Эрудит»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Целью Программы является </a:t>
            </a:r>
            <a:r>
              <a:rPr lang="ru-RU" dirty="0"/>
              <a:t>проектирование социальных ситуаций развития ребёнка и развивающей предметно - пространственной среды, обеспечивающих позитивную социализацию, мотивацию и поддержку индивидуальности детей через общение, игру, познавательно - исследовательскую деятельность и другие формы активности.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Цель </a:t>
            </a:r>
            <a:r>
              <a:rPr lang="ru-RU" sz="3200" b="1" dirty="0"/>
              <a:t>реализации «Программы»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48351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196752"/>
            <a:ext cx="7745505" cy="5328591"/>
          </a:xfrm>
        </p:spPr>
        <p:txBody>
          <a:bodyPr>
            <a:normAutofit lnSpcReduction="10000"/>
          </a:bodyPr>
          <a:lstStyle/>
          <a:p>
            <a:r>
              <a:rPr lang="ru-RU" sz="1200" dirty="0">
                <a:solidFill>
                  <a:schemeClr val="tx1"/>
                </a:solidFill>
              </a:rPr>
              <a:t>1. охраны и укрепления физического и психического здоровья детей, в том числе их эмоционального благополучия;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2.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3.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4.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5. 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6.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7. обеспечения вариативности и разнообразия содержания Образовательной программы и организационных форм при реализации ее содержания;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8. формирование социокультурной среды, соответствующей возрастным, индивидуальным, психологическим и физиологическим особенностям детей. </a:t>
            </a:r>
          </a:p>
          <a:p>
            <a:r>
              <a:rPr lang="ru-RU" sz="1200" dirty="0">
                <a:solidFill>
                  <a:schemeClr val="tx1"/>
                </a:solidFill>
              </a:rPr>
              <a:t>9.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 через организацию продуктивного взаимодействия педагогов, детей, родителей на основе общего дела; </a:t>
            </a:r>
          </a:p>
          <a:p>
            <a:r>
              <a:rPr lang="ru-RU" sz="1200" dirty="0">
                <a:solidFill>
                  <a:schemeClr val="tx1"/>
                </a:solidFill>
              </a:rPr>
              <a:t>10. разработки оптимального методического инструментария для педагогических работников ОУ, который можно использовать как основу для организации образовательного процесса в ОУ, а также в ходе проектирования индивидуальных образовательных программ педагогов.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936104"/>
          </a:xfrm>
        </p:spPr>
        <p:txBody>
          <a:bodyPr/>
          <a:lstStyle/>
          <a:p>
            <a:r>
              <a:rPr lang="ru-RU" sz="2400" b="1" dirty="0"/>
              <a:t>Достижение цели предусматривается через решение следующих задач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93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поддержка </a:t>
            </a:r>
            <a:r>
              <a:rPr lang="ru-RU" dirty="0"/>
              <a:t>разнообразия детства;</a:t>
            </a:r>
          </a:p>
          <a:p>
            <a:pPr lvl="0"/>
            <a:r>
              <a:rPr lang="ru-RU" dirty="0"/>
              <a:t>сохранение уникальности и </a:t>
            </a:r>
            <a:r>
              <a:rPr lang="ru-RU" dirty="0" err="1"/>
              <a:t>самоценности</a:t>
            </a:r>
            <a:r>
              <a:rPr lang="ru-RU" dirty="0"/>
              <a:t> детства как важного этапа в общем развитии человека;</a:t>
            </a:r>
          </a:p>
          <a:p>
            <a:pPr lvl="0"/>
            <a:r>
              <a:rPr lang="ru-RU" dirty="0"/>
              <a:t>позитивная социализация ребенка;</a:t>
            </a:r>
          </a:p>
          <a:p>
            <a:pPr lvl="0"/>
            <a:r>
              <a:rPr lang="ru-RU" dirty="0"/>
              <a:t>личностно-развивающий и гуманистический характер взаимодействия взрослых (родителей (законных представителей), педагогических и иных работников Организации) и детей;</a:t>
            </a:r>
          </a:p>
          <a:p>
            <a:pPr lvl="0"/>
            <a:r>
              <a:rPr lang="ru-RU" dirty="0"/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lvl="0"/>
            <a:r>
              <a:rPr lang="ru-RU" dirty="0"/>
              <a:t>сотрудничество Организации с семьей;</a:t>
            </a:r>
          </a:p>
          <a:p>
            <a:pPr lvl="0"/>
            <a:r>
              <a:rPr lang="ru-RU" dirty="0"/>
              <a:t>возрастная адекватность образования. Этот принцип предполагает подбор педагогом содержания и методов дошкольного образования в соответствии с возрастными особенностями детей.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Общие принципы и подходы к формированию программ: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0224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i="1" dirty="0" smtClean="0"/>
              <a:t>сетевое </a:t>
            </a:r>
            <a:r>
              <a:rPr lang="ru-RU" i="1" dirty="0"/>
              <a:t>взаимодействие с организациями социализации, образования, охраны здоровья и другими партнерами</a:t>
            </a:r>
            <a:r>
              <a:rPr lang="ru-RU" dirty="0"/>
              <a:t>, которые могут внести вклад в развитие и образование детей, а также использование ресурсов местного сообщества и вариативных программ дополнительного образования детей для обогащения детского развития. </a:t>
            </a:r>
          </a:p>
          <a:p>
            <a:pPr lvl="0"/>
            <a:r>
              <a:rPr lang="ru-RU" i="1" dirty="0"/>
              <a:t>индивидуализация дошкольного образования детей </a:t>
            </a:r>
            <a:r>
              <a:rPr lang="ru-RU" dirty="0" smtClean="0"/>
              <a:t>предполагает </a:t>
            </a:r>
            <a:r>
              <a:rPr lang="ru-RU" dirty="0"/>
              <a:t>такое построение образовательной деятельности, которое открывает возможности для индивидуализации образовательного процесса и учитывает его интересы, мотивы, способности и психофизические особенности; </a:t>
            </a:r>
          </a:p>
          <a:p>
            <a:pPr lvl="0"/>
            <a:r>
              <a:rPr lang="ru-RU" i="1" dirty="0"/>
              <a:t>развивающее вариативное образование.</a:t>
            </a:r>
            <a:r>
              <a:rPr lang="ru-RU" dirty="0"/>
              <a:t> Этот принцип предполагает, что образовательное содержание предлагается ребенку через разные виды деятельности с учетом зон актуального и ближайшего развития ребенка (Л.С. Выготский), что способствует развитию, расширению как явных, так и скрытых возможностей ребенка;</a:t>
            </a:r>
          </a:p>
          <a:p>
            <a:pPr lvl="0"/>
            <a:r>
              <a:rPr lang="ru-RU" i="1" dirty="0"/>
              <a:t>полнота содержания и интеграция отдельных образовательных областей</a:t>
            </a:r>
            <a:r>
              <a:rPr lang="ru-RU" dirty="0"/>
              <a:t>. В соответствии со Стандартом Программа предполагает всестороннее социально-коммуникативное, познавательное, речевое, художественно-эстетическое и физическое развитие детей посредством различных видов детской активности.</a:t>
            </a:r>
          </a:p>
          <a:p>
            <a:pPr lvl="0"/>
            <a:r>
              <a:rPr lang="ru-RU" i="1" dirty="0"/>
              <a:t>инвариантность ценностей и целей при вариативности средств реализации и достижения целей Программы</a:t>
            </a:r>
            <a:r>
              <a:rPr lang="ru-RU" dirty="0"/>
              <a:t>. За Организацией остаётся право выбора способов их достижения, выбора образовательных программ, учитывающих разнородность состава групп воспитанников, их психофизических особенностей, запросов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Специфические принципы и подходы к формированию программ: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7552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.png"/>
          <p:cNvPicPr>
            <a:picLocks noChangeAspect="1"/>
          </p:cNvPicPr>
          <p:nvPr/>
        </p:nvPicPr>
        <p:blipFill>
          <a:blip r:embed="rId2" cstate="screen">
            <a:lum bright="-10000" contrast="20000"/>
          </a:blip>
          <a:stretch>
            <a:fillRect/>
          </a:stretch>
        </p:blipFill>
        <p:spPr>
          <a:xfrm>
            <a:off x="1907704" y="4653136"/>
            <a:ext cx="5323224" cy="20064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9046" y="398984"/>
            <a:ext cx="3837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Взаимодействие с родителями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(законными представителями)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3" descr="D:\Мои документы\дети ученики 1\1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80971" cy="1930825"/>
          </a:xfrm>
          <a:prstGeom prst="rect">
            <a:avLst/>
          </a:prstGeom>
          <a:noFill/>
        </p:spPr>
      </p:pic>
      <p:pic>
        <p:nvPicPr>
          <p:cNvPr id="7" name="Picture 4" descr="D:\Мои документы\дети ученики 1\1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76672"/>
            <a:ext cx="1486297" cy="196652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11760" y="170080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Программа подчеркивает особую роль семьи в сотрудничестве с детским садом, концептуальным подходом которой является – развитие субъективной позиции родителей в педагогическом образовании, то есть развитие ответственного, активного отношения к образовательной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717032"/>
            <a:ext cx="7344816" cy="24482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Программа разработана с точки зрения психолого-педагогической поддержки позитивной социализации и индивидуализации, развития личности детей дошкольного возраста  и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образования).</a:t>
            </a:r>
          </a:p>
          <a:p>
            <a:r>
              <a:rPr lang="ru-RU" dirty="0">
                <a:solidFill>
                  <a:schemeClr val="tx1"/>
                </a:solidFill>
              </a:rPr>
              <a:t>Содержание Программы учитывает возрастные и индивидуальные особенности контингента детей, воспитывающихся в группах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636912"/>
            <a:ext cx="7745505" cy="3489250"/>
          </a:xfrm>
        </p:spPr>
        <p:txBody>
          <a:bodyPr>
            <a:normAutofit/>
          </a:bodyPr>
          <a:lstStyle/>
          <a:p>
            <a:r>
              <a:rPr lang="ru-RU" sz="1800" dirty="0"/>
              <a:t>В</a:t>
            </a:r>
            <a:r>
              <a:rPr lang="ru-RU" sz="1800" dirty="0" smtClean="0"/>
              <a:t> </a:t>
            </a:r>
            <a:r>
              <a:rPr lang="ru-RU" sz="1800" dirty="0"/>
              <a:t>соответствии с Федеральным государственным образовательным стандартом дошкольного образования, введенными в действие с 01.01.2014 Приказом Министерства образования и науки РФ от 17.10.2013г. № 1155.</a:t>
            </a:r>
          </a:p>
          <a:p>
            <a:r>
              <a:rPr lang="ru-RU" sz="1800" dirty="0"/>
              <a:t>С</a:t>
            </a:r>
            <a:r>
              <a:rPr lang="ru-RU" sz="1800" dirty="0" smtClean="0"/>
              <a:t> </a:t>
            </a:r>
            <a:r>
              <a:rPr lang="ru-RU" sz="1800" dirty="0"/>
              <a:t>учетом 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</a:r>
          </a:p>
          <a:p>
            <a:r>
              <a:rPr lang="ru-RU" sz="1800" dirty="0"/>
              <a:t>СП 2.4.3648-20 Санитарно-эпидемиологические требования к организациям воспитания и обучения, отдыха и оздоровления детей и молодежи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100" dirty="0">
                <a:solidFill>
                  <a:schemeClr val="accent1"/>
                </a:solidFill>
              </a:rPr>
              <a:t>Образовательная программа дошкольного образования сети детских садов « Эрудит» разработана для детей 2-7 лет .</a:t>
            </a:r>
            <a:br>
              <a:rPr lang="ru-RU" sz="3100" dirty="0">
                <a:solidFill>
                  <a:schemeClr val="accent1"/>
                </a:solidFill>
              </a:rPr>
            </a:br>
            <a:r>
              <a:rPr lang="ru-RU" sz="31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1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62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620688"/>
            <a:ext cx="5112568" cy="413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Содержание Программы ОУ обеспечивает развитие личности, мотивации и способностей детей в различных видах деятельности и охватывает следующие образовательные области, представляющие определенные направления развития и образования детей:</a:t>
            </a:r>
          </a:p>
          <a:p>
            <a:pPr marL="342900" lvl="0" indent="-342900">
              <a:lnSpc>
                <a:spcPct val="115000"/>
              </a:lnSpc>
              <a:spcBef>
                <a:spcPts val="105"/>
              </a:spcBef>
              <a:spcAft>
                <a:spcPts val="0"/>
              </a:spcAft>
              <a:buSzPts val="1200"/>
              <a:buFont typeface="Arial"/>
              <a:buChar char="•"/>
              <a:tabLst>
                <a:tab pos="1529715" algn="l"/>
                <a:tab pos="1530350" algn="l"/>
              </a:tabLst>
            </a:pPr>
            <a:r>
              <a:rPr lang="ru-RU" sz="2000" spc="-40" dirty="0" smtClean="0">
                <a:latin typeface="Times New Roman"/>
                <a:ea typeface="Times New Roman"/>
                <a:cs typeface="Calibri"/>
              </a:rPr>
              <a:t>социально-коммуникативное </a:t>
            </a:r>
            <a:r>
              <a:rPr lang="ru-RU" sz="2000" spc="-40" dirty="0">
                <a:latin typeface="Times New Roman"/>
                <a:ea typeface="Times New Roman"/>
                <a:cs typeface="Calibri"/>
              </a:rPr>
              <a:t>развитие;</a:t>
            </a:r>
            <a:endParaRPr lang="ru-RU" sz="2000" spc="-40" dirty="0">
              <a:latin typeface="Calibri"/>
              <a:ea typeface="Arial"/>
              <a:cs typeface="Calibri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0"/>
              </a:spcAft>
              <a:buSzPts val="1200"/>
              <a:buFont typeface="Arial"/>
              <a:buChar char="•"/>
              <a:tabLst>
                <a:tab pos="1529715" algn="l"/>
                <a:tab pos="1530350" algn="l"/>
              </a:tabLst>
            </a:pPr>
            <a:r>
              <a:rPr lang="ru-RU" sz="2000" spc="-40" dirty="0">
                <a:latin typeface="Times New Roman"/>
                <a:ea typeface="Times New Roman"/>
                <a:cs typeface="Calibri"/>
              </a:rPr>
              <a:t>познавательное развитие;</a:t>
            </a:r>
            <a:endParaRPr lang="ru-RU" sz="2000" spc="-40" dirty="0">
              <a:latin typeface="Calibri"/>
              <a:ea typeface="Arial"/>
              <a:cs typeface="Calibri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0"/>
              </a:spcAft>
              <a:buSzPts val="1200"/>
              <a:buFont typeface="Arial"/>
              <a:buChar char="•"/>
              <a:tabLst>
                <a:tab pos="1529715" algn="l"/>
                <a:tab pos="1530350" algn="l"/>
              </a:tabLst>
            </a:pPr>
            <a:r>
              <a:rPr lang="ru-RU" sz="2000" spc="-40" dirty="0">
                <a:latin typeface="Times New Roman"/>
                <a:ea typeface="Times New Roman"/>
                <a:cs typeface="Calibri"/>
              </a:rPr>
              <a:t>речевое развитие;</a:t>
            </a:r>
            <a:endParaRPr lang="ru-RU" sz="2000" spc="-40" dirty="0">
              <a:latin typeface="Calibri"/>
              <a:ea typeface="Arial"/>
              <a:cs typeface="Calibri"/>
            </a:endParaRPr>
          </a:p>
          <a:p>
            <a:pPr marL="342900" lvl="0" indent="-34290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SzPts val="1200"/>
              <a:buFont typeface="Arial"/>
              <a:buChar char="•"/>
              <a:tabLst>
                <a:tab pos="1529715" algn="l"/>
                <a:tab pos="1530350" algn="l"/>
              </a:tabLst>
            </a:pPr>
            <a:r>
              <a:rPr lang="ru-RU" sz="2000" spc="-40" dirty="0" smtClean="0">
                <a:latin typeface="Times New Roman"/>
                <a:ea typeface="Times New Roman"/>
                <a:cs typeface="Calibri"/>
              </a:rPr>
              <a:t>художественно-эстетическое </a:t>
            </a:r>
            <a:r>
              <a:rPr lang="ru-RU" sz="2000" spc="-40" dirty="0">
                <a:latin typeface="Times New Roman"/>
                <a:ea typeface="Times New Roman"/>
                <a:cs typeface="Calibri"/>
              </a:rPr>
              <a:t>развитие;</a:t>
            </a:r>
            <a:endParaRPr lang="ru-RU" sz="2000" spc="-40" dirty="0">
              <a:latin typeface="Calibri"/>
              <a:ea typeface="Arial"/>
              <a:cs typeface="Calibri"/>
            </a:endParaRPr>
          </a:p>
          <a:p>
            <a:pPr marL="342900" lvl="0" indent="-342900">
              <a:lnSpc>
                <a:spcPct val="115000"/>
              </a:lnSpc>
              <a:spcBef>
                <a:spcPts val="160"/>
              </a:spcBef>
              <a:spcAft>
                <a:spcPts val="0"/>
              </a:spcAft>
              <a:buSzPts val="1200"/>
              <a:buFont typeface="Arial"/>
              <a:buChar char="•"/>
              <a:tabLst>
                <a:tab pos="1529715" algn="l"/>
                <a:tab pos="1530350" algn="l"/>
              </a:tabLst>
            </a:pPr>
            <a:r>
              <a:rPr lang="ru-RU" sz="2000" spc="-40" dirty="0">
                <a:latin typeface="Times New Roman"/>
                <a:ea typeface="Times New Roman"/>
                <a:cs typeface="Calibri"/>
              </a:rPr>
              <a:t>физическое развитие.</a:t>
            </a:r>
            <a:endParaRPr lang="ru-RU" sz="2000" spc="-40" dirty="0">
              <a:effectLst/>
              <a:latin typeface="Calibri"/>
              <a:ea typeface="Arial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642651"/>
              </p:ext>
            </p:extLst>
          </p:nvPr>
        </p:nvGraphicFramePr>
        <p:xfrm>
          <a:off x="698500" y="2247900"/>
          <a:ext cx="7746999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pPr marL="67945" indent="10795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705" indent="10795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indent="10795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Обязательная часть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705" indent="10795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indent="10795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Часть, формируемая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070" indent="10795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участниками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070" indent="10795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образовательных отношений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Социально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70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коммуникативное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70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07950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Программа  «Основы безопасности детей дошкольного возраста»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Н.Н.Авдеевой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О.Л.Князевой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Р.Б.Стеркиной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(СПб.: ООО «ИЗДАТЕЛЬСТВО «ДЕТСТВО ПРЕСС», 2013.);</a:t>
                      </a:r>
                    </a:p>
                    <a:p>
                      <a:pPr marL="71755" marR="71755" indent="107950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440160"/>
          </a:xfrm>
        </p:spPr>
        <p:txBody>
          <a:bodyPr/>
          <a:lstStyle/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Программа включает обязательную часть и часть, формируемую участниками образовательных отношений (вариативную часть). Объем обязательной части Программы составляет не менее 60% от ее общего объема; части, формируемой участниками образовательных отношений - не более 40%, что представлено в таблице.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974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432048"/>
          </a:xfrm>
        </p:spPr>
        <p:txBody>
          <a:bodyPr/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457759"/>
              </p:ext>
            </p:extLst>
          </p:nvPr>
        </p:nvGraphicFramePr>
        <p:xfrm>
          <a:off x="698500" y="2133600"/>
          <a:ext cx="7746999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pPr marL="6794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Речевое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Познавательное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705" indent="10795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Примерная парциальная образовательная программа дошкольного образования для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детей 5-	7 лет. Экономическое воспитание дошкольников: формирование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предпосылок финансовой грамотности.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91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432048"/>
          </a:xfrm>
        </p:spPr>
        <p:txBody>
          <a:bodyPr/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456020"/>
              </p:ext>
            </p:extLst>
          </p:nvPr>
        </p:nvGraphicFramePr>
        <p:xfrm>
          <a:off x="698500" y="2133600"/>
          <a:ext cx="774699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pPr marL="52705" marR="486410" indent="10795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Физическое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 algn="just">
                        <a:spcAft>
                          <a:spcPts val="0"/>
                        </a:spcAft>
                        <a:tabLst>
                          <a:tab pos="1078865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2705" marR="183515" indent="10795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Художественно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эстетическое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дошкольного образования одобренной решением Федерального учебно-методического объединения по общему образованию (протокол от 20 мая 2015 г. № 2/15).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indent="144145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71755" indent="144145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6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7"/>
            <a:ext cx="7745505" cy="4065315"/>
          </a:xfrm>
        </p:spPr>
        <p:txBody>
          <a:bodyPr>
            <a:normAutofit fontScale="92500"/>
          </a:bodyPr>
          <a:lstStyle/>
          <a:p>
            <a:r>
              <a:rPr lang="ru-RU" dirty="0"/>
              <a:t>Обязательная часть предполагает комплексность подхода, обеспечивая развитие обучающихся ОУ во всех пяти взаимодополняющих образовательных областях.</a:t>
            </a:r>
          </a:p>
          <a:p>
            <a:r>
              <a:rPr lang="ru-RU" dirty="0"/>
              <a:t>	В части, формируемой участниками образовательных отношений, представлены методики, формы организации образовательной работы, выбранные и разработанные самостоятельно участниками образовательных отношений, направленные на развитие детей в одной или нескольких образовательных областях, видах деятельности и (или) культурных практиках. </a:t>
            </a:r>
          </a:p>
          <a:p>
            <a:r>
              <a:rPr lang="ru-RU" dirty="0"/>
              <a:t>	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266556"/>
          </a:xfrm>
        </p:spPr>
        <p:txBody>
          <a:bodyPr/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8453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7"/>
            <a:ext cx="7745505" cy="406531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Целевой раздел содержит пояснительную записку, в которую включены цель и задачи реализации Программы, принципы и подходы, планируемые результаты как целевые ориентиры образовательного стандарта дошкольного образования.</a:t>
            </a:r>
          </a:p>
          <a:p>
            <a:r>
              <a:rPr lang="ru-RU" dirty="0"/>
              <a:t>Содержательный раздел программы включает описание образовательной деятельности в соответствии с направлениями </a:t>
            </a:r>
            <a:r>
              <a:rPr lang="ru-RU" dirty="0" smtClean="0"/>
              <a:t>развития</a:t>
            </a:r>
          </a:p>
          <a:p>
            <a:r>
              <a:rPr lang="ru-RU" dirty="0" smtClean="0"/>
              <a:t>Организационный </a:t>
            </a:r>
            <a:r>
              <a:rPr lang="ru-RU" dirty="0"/>
              <a:t>раздел Программы описывает систему условий реализации образовательной деятельности.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14628"/>
          </a:xfrm>
        </p:spPr>
        <p:txBody>
          <a:bodyPr/>
          <a:lstStyle/>
          <a:p>
            <a:r>
              <a:rPr lang="ru-RU" sz="2000" dirty="0"/>
              <a:t>Программа содержит три основных раздела: целевой, содержательный и организационный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977586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36bedca8efce783d218566827d770fc1bef51d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154</TotalTime>
  <Words>1174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Презентация PowerPoint</vt:lpstr>
      <vt:lpstr>Презентация PowerPoint</vt:lpstr>
      <vt:lpstr>     Образовательная программа дошкольного образования сети детских садов « Эрудит» разработана для детей 2-7 лет .      </vt:lpstr>
      <vt:lpstr>Презентация PowerPoint</vt:lpstr>
      <vt:lpstr>Программа включает обязательную часть и часть, формируемую участниками образовательных отношений (вариативную часть). Объем обязательной части Программы составляет не менее 60% от ее общего объема; части, формируемой участниками образовательных отношений - не более 40%, что представлено в таблице.</vt:lpstr>
      <vt:lpstr> </vt:lpstr>
      <vt:lpstr> </vt:lpstr>
      <vt:lpstr>Презентация PowerPoint</vt:lpstr>
      <vt:lpstr>Программа содержит три основных раздела: целевой, содержательный и организационный</vt:lpstr>
      <vt:lpstr>Цель реализации «Программы» </vt:lpstr>
      <vt:lpstr>Достижение цели предусматривается через решение следующих задач</vt:lpstr>
      <vt:lpstr>Общие принципы и подходы к формированию программ: </vt:lpstr>
      <vt:lpstr>Специфические принципы и подходы к формированию программ: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keywords>шаблон для детских и школьных презентаций, шаблон дети, шаблон на день защиты детей, веселые детки шаблон для презентаций</cp:keywords>
  <cp:lastModifiedBy>MARUSY2002@outlook.com</cp:lastModifiedBy>
  <cp:revision>20</cp:revision>
  <dcterms:created xsi:type="dcterms:W3CDTF">2014-05-12T04:49:29Z</dcterms:created>
  <dcterms:modified xsi:type="dcterms:W3CDTF">2023-02-26T16:04:58Z</dcterms:modified>
</cp:coreProperties>
</file>